
<file path=[Content_Types].xml><?xml version="1.0" encoding="utf-8"?>
<Types xmlns="http://schemas.openxmlformats.org/package/2006/content-types">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17"/>
  </p:notesMasterIdLst>
  <p:handoutMasterIdLst>
    <p:handoutMasterId r:id="rId18"/>
  </p:handoutMasterIdLst>
  <p:sldIdLst>
    <p:sldId id="257" r:id="rId2"/>
    <p:sldId id="339" r:id="rId3"/>
    <p:sldId id="264" r:id="rId4"/>
    <p:sldId id="343" r:id="rId5"/>
    <p:sldId id="345" r:id="rId6"/>
    <p:sldId id="346" r:id="rId7"/>
    <p:sldId id="344" r:id="rId8"/>
    <p:sldId id="348" r:id="rId9"/>
    <p:sldId id="355" r:id="rId10"/>
    <p:sldId id="340" r:id="rId11"/>
    <p:sldId id="349" r:id="rId12"/>
    <p:sldId id="350" r:id="rId13"/>
    <p:sldId id="396" r:id="rId14"/>
    <p:sldId id="290" r:id="rId15"/>
    <p:sldId id="40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D20000"/>
    <a:srgbClr val="EACF08"/>
    <a:srgbClr val="E1BC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4" autoAdjust="0"/>
    <p:restoredTop sz="94624" autoAdjust="0"/>
  </p:normalViewPr>
  <p:slideViewPr>
    <p:cSldViewPr>
      <p:cViewPr>
        <p:scale>
          <a:sx n="75" d="100"/>
          <a:sy n="75" d="100"/>
        </p:scale>
        <p:origin x="-1704" y="-348"/>
      </p:cViewPr>
      <p:guideLst>
        <p:guide orient="horz" pos="2160"/>
        <p:guide pos="2880"/>
      </p:guideLst>
    </p:cSldViewPr>
  </p:slideViewPr>
  <p:notesTextViewPr>
    <p:cViewPr>
      <p:scale>
        <a:sx n="400" d="100"/>
        <a:sy n="400" d="100"/>
      </p:scale>
      <p:origin x="0" y="0"/>
    </p:cViewPr>
  </p:notesTextViewPr>
  <p:sorterViewPr>
    <p:cViewPr>
      <p:scale>
        <a:sx n="100" d="100"/>
        <a:sy n="100" d="100"/>
      </p:scale>
      <p:origin x="0" y="22698"/>
    </p:cViewPr>
  </p:sorterViewPr>
  <p:notesViewPr>
    <p:cSldViewPr>
      <p:cViewPr>
        <p:scale>
          <a:sx n="125" d="100"/>
          <a:sy n="125" d="100"/>
        </p:scale>
        <p:origin x="-1338" y="10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DD9170-740F-4037-B2DA-0E14161ECCC8}" type="datetimeFigureOut">
              <a:rPr lang="en-US" smtClean="0"/>
              <a:pPr/>
              <a:t>3/29/2017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A5406D-BD8E-4E77-96DD-CD7A611802C2}" type="slidenum">
              <a:rPr lang="en-US" smtClean="0"/>
              <a:pPr/>
              <a:t>‹#›</a:t>
            </a:fld>
            <a:endParaRPr lang="en-US"/>
          </a:p>
        </p:txBody>
      </p:sp>
    </p:spTree>
    <p:extLst>
      <p:ext uri="{BB962C8B-B14F-4D97-AF65-F5344CB8AC3E}">
        <p14:creationId xmlns:p14="http://schemas.microsoft.com/office/powerpoint/2010/main" val="2260140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0D31B5-37D0-4255-9183-923343B0BE79}" type="datetimeFigureOut">
              <a:rPr lang="en-US" smtClean="0"/>
              <a:pPr/>
              <a:t>3/29/2017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989C81-EF93-4185-A008-C8E618C509F2}" type="slidenum">
              <a:rPr lang="en-US" smtClean="0"/>
              <a:pPr/>
              <a:t>‹#›</a:t>
            </a:fld>
            <a:endParaRPr lang="en-US"/>
          </a:p>
        </p:txBody>
      </p:sp>
    </p:spTree>
    <p:extLst>
      <p:ext uri="{BB962C8B-B14F-4D97-AF65-F5344CB8AC3E}">
        <p14:creationId xmlns:p14="http://schemas.microsoft.com/office/powerpoint/2010/main" val="2784571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Good morning, my</a:t>
            </a:r>
            <a:r>
              <a:rPr lang="en-US" sz="1200" kern="1200" baseline="0" dirty="0" smtClean="0">
                <a:solidFill>
                  <a:schemeClr val="tx1"/>
                </a:solidFill>
                <a:latin typeface="+mn-lt"/>
                <a:ea typeface="+mn-ea"/>
                <a:cs typeface="+mn-cs"/>
              </a:rPr>
              <a:t> name is</a:t>
            </a:r>
            <a:r>
              <a:rPr lang="en-US" sz="1200" kern="1200" dirty="0" smtClean="0">
                <a:solidFill>
                  <a:schemeClr val="tx1"/>
                </a:solidFill>
                <a:latin typeface="+mn-lt"/>
                <a:ea typeface="+mn-ea"/>
                <a:cs typeface="+mn-cs"/>
              </a:rPr>
              <a:t> _____________. I'm here today to represent "Coming Alongside: A Community Relief,” which</a:t>
            </a:r>
            <a:r>
              <a:rPr lang="en-US" sz="1200" kern="1200" baseline="0" dirty="0" smtClean="0">
                <a:solidFill>
                  <a:schemeClr val="tx1"/>
                </a:solidFill>
                <a:latin typeface="+mn-lt"/>
                <a:ea typeface="+mn-ea"/>
                <a:cs typeface="+mn-cs"/>
              </a:rPr>
              <a:t> is a</a:t>
            </a:r>
            <a:r>
              <a:rPr lang="en-US" sz="1200" kern="1200" dirty="0" smtClean="0">
                <a:solidFill>
                  <a:schemeClr val="tx1"/>
                </a:solidFill>
                <a:latin typeface="+mn-lt"/>
                <a:ea typeface="+mn-ea"/>
                <a:cs typeface="+mn-cs"/>
              </a:rPr>
              <a:t> non-profit organization developed to help people who are in need, specifically in areas affected by disaster.   Our Mission is to provide relief for areas of disaster based upon the needs of the community.</a:t>
            </a:r>
          </a:p>
          <a:p>
            <a:endParaRPr lang="en-US" dirty="0"/>
          </a:p>
        </p:txBody>
      </p:sp>
      <p:sp>
        <p:nvSpPr>
          <p:cNvPr id="4" name="Slide Number Placeholder 3"/>
          <p:cNvSpPr>
            <a:spLocks noGrp="1"/>
          </p:cNvSpPr>
          <p:nvPr>
            <p:ph type="sldNum" sz="quarter" idx="10"/>
          </p:nvPr>
        </p:nvSpPr>
        <p:spPr/>
        <p:txBody>
          <a:bodyPr/>
          <a:lstStyle/>
          <a:p>
            <a:fld id="{6567B1B3-C7AC-4769-812E-D33EF498F40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scriptures tell us what the righteous do.  (read Matthew 25: 35-36)</a:t>
            </a:r>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989C81-EF93-4185-A008-C8E618C509F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are looking for laborers, people who are willing to volunteer and help us with our painless giving campaign.  If this is something you would like to do, please see us after or give us a call.  You can also sign up at www.cacrelief.org</a:t>
            </a:r>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dirty="0" smtClean="0"/>
              <a:t>By being able to help people in their moment of need, we are able to minister both physically and spiritually.  On the screen behind me you will see our website. On the website are easy to follow instructions on just how to join us. Contact information is also available on the website should you have any questions.  I will also be available after the service (AS LONG AS THE CHURCH LEADERSHIP DOESN'T MIND, CHECK BEFORE STARTING) for any questions. I will have the sign up sheet with me for anyone wanting to join with us today.</a:t>
            </a:r>
          </a:p>
          <a:p>
            <a:endParaRPr lang="en-US" dirty="0"/>
          </a:p>
        </p:txBody>
      </p:sp>
      <p:sp>
        <p:nvSpPr>
          <p:cNvPr id="4" name="Slide Number Placeholder 3"/>
          <p:cNvSpPr>
            <a:spLocks noGrp="1"/>
          </p:cNvSpPr>
          <p:nvPr>
            <p:ph type="sldNum" sz="quarter" idx="10"/>
          </p:nvPr>
        </p:nvSpPr>
        <p:spPr/>
        <p:txBody>
          <a:bodyPr/>
          <a:lstStyle/>
          <a:p>
            <a:fld id="{6567B1B3-C7AC-4769-812E-D33EF498F40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want to take this time to thank you for having the opportunity to share our vision with you. </a:t>
            </a:r>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 </a:t>
            </a:r>
            <a:r>
              <a:rPr lang="en-US" dirty="0" smtClean="0"/>
              <a:t>(Describe the vision statement and be personable.) If you listen carefully to our vision statement, you can see that we have left the window open to be able to help people in various situations.  Although our main goal is areas of disaster, we do not know what the future holds.  We want to be able to help as needs arise and doors open. </a:t>
            </a:r>
          </a:p>
          <a:p>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kern="1200" dirty="0" smtClean="0">
                <a:solidFill>
                  <a:schemeClr val="tx1"/>
                </a:solidFill>
                <a:latin typeface="+mn-lt"/>
                <a:ea typeface="+mn-ea"/>
                <a:cs typeface="+mn-cs"/>
              </a:rPr>
              <a:t>Our motto at </a:t>
            </a:r>
            <a:r>
              <a:rPr lang="en-US" sz="1600" kern="1200" dirty="0" err="1" smtClean="0">
                <a:solidFill>
                  <a:schemeClr val="tx1"/>
                </a:solidFill>
                <a:latin typeface="+mn-lt"/>
                <a:ea typeface="+mn-ea"/>
                <a:cs typeface="+mn-cs"/>
              </a:rPr>
              <a:t>CACRelief</a:t>
            </a:r>
            <a:r>
              <a:rPr lang="en-US" sz="1600" kern="1200" dirty="0" smtClean="0">
                <a:solidFill>
                  <a:schemeClr val="tx1"/>
                </a:solidFill>
                <a:latin typeface="+mn-lt"/>
                <a:ea typeface="+mn-ea"/>
                <a:cs typeface="+mn-cs"/>
              </a:rPr>
              <a:t> is, "Helping those in need because of Christ's love for us.“  What is Christ’s love for us?  “No greater love has a man than to lay down his life for his friend. I call you friends.” If Christ loved us this way, are we willing to show the same love to others for the sake of Christ?</a:t>
            </a:r>
            <a:endParaRPr lang="en-US" sz="1600" dirty="0"/>
          </a:p>
        </p:txBody>
      </p:sp>
      <p:sp>
        <p:nvSpPr>
          <p:cNvPr id="4" name="Slide Number Placeholder 3"/>
          <p:cNvSpPr>
            <a:spLocks noGrp="1"/>
          </p:cNvSpPr>
          <p:nvPr>
            <p:ph type="sldNum" sz="quarter" idx="10"/>
          </p:nvPr>
        </p:nvSpPr>
        <p:spPr/>
        <p:txBody>
          <a:bodyPr/>
          <a:lstStyle/>
          <a:p>
            <a:fld id="{6567B1B3-C7AC-4769-812E-D33EF498F40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believe people turn to the government instead of God because the church willingly gave up their responsibility to remember the poor, the widowed, and the orphaned and let the burden fall on the government.  You see, (read slide).</a:t>
            </a:r>
          </a:p>
          <a:p>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989C81-EF93-4185-A008-C8E618C509F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989C81-EF93-4185-A008-C8E618C509F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Few people turn to the Church for help anymore.  Our main avenue for witnessing, for sharing our testimony and sharing the love of God has been handed over to the government.</a:t>
            </a:r>
          </a:p>
          <a:p>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at </a:t>
            </a:r>
            <a:r>
              <a:rPr lang="en-US" dirty="0" err="1" smtClean="0"/>
              <a:t>CACRelief</a:t>
            </a:r>
            <a:r>
              <a:rPr lang="en-US" dirty="0" smtClean="0"/>
              <a:t> want to encourage and enable the Church of God to take back our calling directed by God,</a:t>
            </a:r>
            <a:endParaRPr lang="en-US" dirty="0"/>
          </a:p>
        </p:txBody>
      </p:sp>
      <p:sp>
        <p:nvSpPr>
          <p:cNvPr id="4" name="Slide Number Placeholder 3"/>
          <p:cNvSpPr>
            <a:spLocks noGrp="1"/>
          </p:cNvSpPr>
          <p:nvPr>
            <p:ph type="sldNum" sz="quarter" idx="10"/>
          </p:nvPr>
        </p:nvSpPr>
        <p:spPr/>
        <p:txBody>
          <a:bodyPr/>
          <a:lstStyle/>
          <a:p>
            <a:fld id="{CB989C81-EF93-4185-A008-C8E618C509F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989C81-EF93-4185-A008-C8E618C509F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F555770-6E8C-4791-A2C9-ABDD034865D1}" type="datetimeFigureOut">
              <a:rPr lang="en-US" smtClean="0"/>
              <a:pPr/>
              <a:t>3/29/2017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66422CA-DE95-479E-A445-4165DA93983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555770-6E8C-4791-A2C9-ABDD034865D1}"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555770-6E8C-4791-A2C9-ABDD034865D1}"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555770-6E8C-4791-A2C9-ABDD034865D1}"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555770-6E8C-4791-A2C9-ABDD034865D1}"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422CA-DE95-479E-A445-4165DA93983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555770-6E8C-4791-A2C9-ABDD034865D1}"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F555770-6E8C-4791-A2C9-ABDD034865D1}" type="datetimeFigureOut">
              <a:rPr lang="en-US" smtClean="0"/>
              <a:pPr/>
              <a:t>3/29/2017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F555770-6E8C-4791-A2C9-ABDD034865D1}" type="datetimeFigureOut">
              <a:rPr lang="en-US" smtClean="0"/>
              <a:pPr/>
              <a:t>3/29/2017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555770-6E8C-4791-A2C9-ABDD034865D1}" type="datetimeFigureOut">
              <a:rPr lang="en-US" smtClean="0"/>
              <a:pPr/>
              <a:t>3/29/2017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555770-6E8C-4791-A2C9-ABDD034865D1}"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422CA-DE95-479E-A445-4165DA9398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555770-6E8C-4791-A2C9-ABDD034865D1}"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66422CA-DE95-479E-A445-4165DA93983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F555770-6E8C-4791-A2C9-ABDD034865D1}" type="datetimeFigureOut">
              <a:rPr lang="en-US" smtClean="0"/>
              <a:pPr/>
              <a:t>3/29/2017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66422CA-DE95-479E-A445-4165DA93983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09600"/>
            <a:ext cx="8686800" cy="2209800"/>
          </a:xfrm>
          <a:solidFill>
            <a:schemeClr val="tx1"/>
          </a:solidFill>
        </p:spPr>
        <p:style>
          <a:lnRef idx="1">
            <a:schemeClr val="accent3"/>
          </a:lnRef>
          <a:fillRef idx="2">
            <a:schemeClr val="accent3"/>
          </a:fillRef>
          <a:effectRef idx="1">
            <a:schemeClr val="accent3"/>
          </a:effectRef>
          <a:fontRef idx="minor">
            <a:schemeClr val="dk1"/>
          </a:fontRef>
        </p:style>
        <p:txBody>
          <a:bodyPr>
            <a:normAutofit/>
          </a:bodyPr>
          <a:lstStyle/>
          <a:p>
            <a:pPr algn="l"/>
            <a:r>
              <a:rPr lang="en-US" dirty="0" smtClean="0">
                <a:latin typeface="Century Gothic" pitchFamily="34" charset="0"/>
              </a:rPr>
              <a:t/>
            </a:r>
            <a:br>
              <a:rPr lang="en-US" dirty="0" smtClean="0">
                <a:latin typeface="Century Gothic" pitchFamily="34" charset="0"/>
              </a:rPr>
            </a:br>
            <a:endParaRPr lang="en-US" dirty="0">
              <a:latin typeface="Century Gothic" pitchFamily="34" charset="0"/>
            </a:endParaRPr>
          </a:p>
        </p:txBody>
      </p:sp>
      <p:sp>
        <p:nvSpPr>
          <p:cNvPr id="3" name="Subtitle 2"/>
          <p:cNvSpPr>
            <a:spLocks noGrp="1"/>
          </p:cNvSpPr>
          <p:nvPr>
            <p:ph type="subTitle" idx="1"/>
          </p:nvPr>
        </p:nvSpPr>
        <p:spPr>
          <a:xfrm>
            <a:off x="685800" y="3886200"/>
            <a:ext cx="7772400" cy="1752600"/>
          </a:xfrm>
        </p:spPr>
        <p:txBody>
          <a:bodyPr>
            <a:noAutofit/>
          </a:bodyPr>
          <a:lstStyle/>
          <a:p>
            <a:pPr algn="ctr"/>
            <a:r>
              <a:rPr lang="en-US" sz="4400" dirty="0" smtClean="0"/>
              <a:t>Mission: Providing relief for areas of disaster based upon the needs of the community.</a:t>
            </a:r>
          </a:p>
        </p:txBody>
      </p:sp>
      <p:sp>
        <p:nvSpPr>
          <p:cNvPr id="5" name="TextBox 4"/>
          <p:cNvSpPr txBox="1"/>
          <p:nvPr/>
        </p:nvSpPr>
        <p:spPr>
          <a:xfrm>
            <a:off x="914400" y="1066800"/>
            <a:ext cx="6019800" cy="1508105"/>
          </a:xfrm>
          <a:prstGeom prst="rect">
            <a:avLst/>
          </a:prstGeom>
          <a:noFill/>
        </p:spPr>
        <p:txBody>
          <a:bodyPr wrap="square" rtlCol="0">
            <a:spAutoFit/>
          </a:bodyPr>
          <a:lstStyle/>
          <a:p>
            <a:r>
              <a:rPr lang="en-US" sz="2800" b="1" dirty="0" smtClean="0"/>
              <a:t>   </a:t>
            </a:r>
            <a:r>
              <a:rPr lang="en-US" sz="4800" b="1" dirty="0" smtClean="0">
                <a:solidFill>
                  <a:schemeClr val="bg1"/>
                </a:solidFill>
              </a:rPr>
              <a:t>Coming Alongside </a:t>
            </a:r>
          </a:p>
          <a:p>
            <a:r>
              <a:rPr lang="en-US" sz="2400" i="1" dirty="0" smtClean="0">
                <a:solidFill>
                  <a:srgbClr val="FF0000"/>
                </a:solidFill>
              </a:rPr>
              <a:t>      </a:t>
            </a:r>
            <a:r>
              <a:rPr lang="en-US" sz="4400" i="1" dirty="0" smtClean="0">
                <a:solidFill>
                  <a:srgbClr val="FF0000"/>
                </a:solidFill>
              </a:rPr>
              <a:t>A Community Relief</a:t>
            </a:r>
            <a:endParaRPr lang="en-US" sz="4400" i="1" dirty="0">
              <a:solidFill>
                <a:srgbClr val="FF0000"/>
              </a:solidFill>
            </a:endParaRPr>
          </a:p>
        </p:txBody>
      </p:sp>
      <p:pic>
        <p:nvPicPr>
          <p:cNvPr id="6" name="Picture 5" descr="hand logo.gif"/>
          <p:cNvPicPr>
            <a:picLocks noChangeAspect="1"/>
          </p:cNvPicPr>
          <p:nvPr/>
        </p:nvPicPr>
        <p:blipFill>
          <a:blip r:embed="rId4" cstate="print"/>
          <a:stretch>
            <a:fillRect/>
          </a:stretch>
        </p:blipFill>
        <p:spPr>
          <a:xfrm>
            <a:off x="6096000" y="812701"/>
            <a:ext cx="2819401" cy="1854299"/>
          </a:xfrm>
          <a:prstGeom prst="rect">
            <a:avLst/>
          </a:prstGeom>
        </p:spPr>
      </p:pic>
    </p:spTree>
  </p:cSld>
  <p:clrMapOvr>
    <a:overrideClrMapping bg1="dk1" tx1="lt1" bg2="dk2" tx2="lt2" accent1="accent1" accent2="accent2" accent3="accent3" accent4="accent4" accent5="accent5" accent6="accent6" hlink="hlink" folHlink="folHlink"/>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295400"/>
            <a:ext cx="7620000" cy="4462760"/>
          </a:xfrm>
          <a:prstGeom prst="rect">
            <a:avLst/>
          </a:prstGeom>
        </p:spPr>
        <p:txBody>
          <a:bodyPr wrap="square">
            <a:spAutoFit/>
          </a:bodyPr>
          <a:lstStyle/>
          <a:p>
            <a:pPr algn="ctr">
              <a:buNone/>
            </a:pPr>
            <a:r>
              <a:rPr lang="en-US" sz="3600" i="1" dirty="0" smtClean="0"/>
              <a:t>I was hungry and you fed me.  I was thirsty and you gave me a drink. I was a stranger and you invited me into your home. I was naked and you gave me clothing. I was sick and you cared for me. I was in prison and you visited me.”  </a:t>
            </a:r>
          </a:p>
          <a:p>
            <a:pPr>
              <a:buNone/>
            </a:pPr>
            <a:r>
              <a:rPr lang="en-US" sz="3200" i="1" dirty="0" smtClean="0"/>
              <a:t>                                             </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524000"/>
            <a:ext cx="8153400" cy="3970318"/>
          </a:xfrm>
          <a:prstGeom prst="rect">
            <a:avLst/>
          </a:prstGeom>
          <a:noFill/>
        </p:spPr>
        <p:txBody>
          <a:bodyPr wrap="square" rtlCol="0">
            <a:spAutoFit/>
          </a:bodyPr>
          <a:lstStyle/>
          <a:p>
            <a:pPr algn="ctr"/>
            <a:r>
              <a:rPr lang="en-US" sz="3600" dirty="0" smtClean="0"/>
              <a:t>Then the righteous will reply, “Lord, when did we ever see you hungry and feed you? Or thirsty and give you something to drink? Or a stranger and show you hospitality? Or naked and give you clothing? When did we ever see you sick or in prison and visit you?</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447800"/>
            <a:ext cx="7239000" cy="2308324"/>
          </a:xfrm>
          <a:prstGeom prst="rect">
            <a:avLst/>
          </a:prstGeom>
          <a:noFill/>
        </p:spPr>
        <p:txBody>
          <a:bodyPr wrap="square" rtlCol="0">
            <a:spAutoFit/>
          </a:bodyPr>
          <a:lstStyle/>
          <a:p>
            <a:pPr algn="ctr"/>
            <a:r>
              <a:rPr lang="en-US" sz="3600" dirty="0" smtClean="0"/>
              <a:t>And the King will say, </a:t>
            </a:r>
            <a:r>
              <a:rPr lang="en-US" sz="3600" i="1" dirty="0" smtClean="0"/>
              <a:t>“I tell you the truth, when you did it to one of the least of these my brothers and sisters, you were doing it to me!”</a:t>
            </a:r>
            <a:endParaRPr lang="en-US" sz="36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685800"/>
            <a:ext cx="5867400" cy="1569660"/>
          </a:xfrm>
          <a:prstGeom prst="rect">
            <a:avLst/>
          </a:prstGeom>
          <a:noFill/>
          <a:ln>
            <a:solidFill>
              <a:schemeClr val="bg1"/>
            </a:solidFill>
          </a:ln>
        </p:spPr>
        <p:txBody>
          <a:bodyPr wrap="square" rtlCol="0">
            <a:spAutoFit/>
          </a:bodyPr>
          <a:lstStyle/>
          <a:p>
            <a:r>
              <a:rPr lang="en-US" sz="9600" dirty="0" smtClean="0">
                <a:ln>
                  <a:solidFill>
                    <a:schemeClr val="tx1"/>
                  </a:solidFill>
                </a:ln>
                <a:solidFill>
                  <a:srgbClr val="FF3300"/>
                </a:solidFill>
              </a:rPr>
              <a:t>Volunteers</a:t>
            </a:r>
            <a:endParaRPr lang="en-US" sz="9600" dirty="0">
              <a:ln>
                <a:solidFill>
                  <a:schemeClr val="tx1"/>
                </a:solidFill>
              </a:ln>
              <a:solidFill>
                <a:srgbClr val="FF3300"/>
              </a:solidFill>
            </a:endParaRPr>
          </a:p>
        </p:txBody>
      </p:sp>
      <p:sp>
        <p:nvSpPr>
          <p:cNvPr id="3" name="TextBox 2"/>
          <p:cNvSpPr txBox="1"/>
          <p:nvPr/>
        </p:nvSpPr>
        <p:spPr>
          <a:xfrm>
            <a:off x="1066800" y="3124200"/>
            <a:ext cx="2362200" cy="369332"/>
          </a:xfrm>
          <a:prstGeom prst="rect">
            <a:avLst/>
          </a:prstGeom>
          <a:noFill/>
        </p:spPr>
        <p:txBody>
          <a:bodyPr wrap="square" rtlCol="0">
            <a:spAutoFit/>
          </a:bodyPr>
          <a:lstStyle/>
          <a:p>
            <a:endParaRPr lang="en-US"/>
          </a:p>
        </p:txBody>
      </p:sp>
      <p:sp>
        <p:nvSpPr>
          <p:cNvPr id="4" name="TextBox 3"/>
          <p:cNvSpPr txBox="1"/>
          <p:nvPr/>
        </p:nvSpPr>
        <p:spPr>
          <a:xfrm>
            <a:off x="1371600" y="2286000"/>
            <a:ext cx="2971800" cy="830997"/>
          </a:xfrm>
          <a:prstGeom prst="rect">
            <a:avLst/>
          </a:prstGeom>
          <a:noFill/>
        </p:spPr>
        <p:txBody>
          <a:bodyPr wrap="square" rtlCol="0">
            <a:spAutoFit/>
          </a:bodyPr>
          <a:lstStyle/>
          <a:p>
            <a:r>
              <a:rPr lang="en-US" sz="2400" dirty="0" smtClean="0"/>
              <a:t>help finding those in need</a:t>
            </a:r>
            <a:endParaRPr lang="en-US" sz="2400" dirty="0"/>
          </a:p>
        </p:txBody>
      </p:sp>
      <p:sp>
        <p:nvSpPr>
          <p:cNvPr id="5" name="TextBox 4"/>
          <p:cNvSpPr txBox="1"/>
          <p:nvPr/>
        </p:nvSpPr>
        <p:spPr>
          <a:xfrm>
            <a:off x="1371600" y="3352800"/>
            <a:ext cx="2895600" cy="1200329"/>
          </a:xfrm>
          <a:prstGeom prst="rect">
            <a:avLst/>
          </a:prstGeom>
          <a:noFill/>
        </p:spPr>
        <p:txBody>
          <a:bodyPr wrap="square" rtlCol="0">
            <a:spAutoFit/>
          </a:bodyPr>
          <a:lstStyle/>
          <a:p>
            <a:r>
              <a:rPr lang="en-US" sz="2400" dirty="0" smtClean="0"/>
              <a:t>help raising funds to purchase the supplies</a:t>
            </a:r>
            <a:endParaRPr lang="en-US" sz="2400" dirty="0"/>
          </a:p>
        </p:txBody>
      </p:sp>
      <p:sp>
        <p:nvSpPr>
          <p:cNvPr id="6" name="TextBox 5"/>
          <p:cNvSpPr txBox="1"/>
          <p:nvPr/>
        </p:nvSpPr>
        <p:spPr>
          <a:xfrm>
            <a:off x="4305300" y="2286000"/>
            <a:ext cx="3505200" cy="830997"/>
          </a:xfrm>
          <a:prstGeom prst="rect">
            <a:avLst/>
          </a:prstGeom>
          <a:noFill/>
        </p:spPr>
        <p:txBody>
          <a:bodyPr wrap="square" rtlCol="0">
            <a:spAutoFit/>
          </a:bodyPr>
          <a:lstStyle/>
          <a:p>
            <a:pPr algn="ctr"/>
            <a:r>
              <a:rPr lang="en-US" sz="2400" dirty="0" smtClean="0"/>
              <a:t>help organizing volunteers</a:t>
            </a:r>
            <a:endParaRPr lang="en-US" sz="2400" dirty="0"/>
          </a:p>
        </p:txBody>
      </p:sp>
      <p:sp>
        <p:nvSpPr>
          <p:cNvPr id="8" name="TextBox 7"/>
          <p:cNvSpPr txBox="1"/>
          <p:nvPr/>
        </p:nvSpPr>
        <p:spPr>
          <a:xfrm>
            <a:off x="990600" y="4876800"/>
            <a:ext cx="6858000" cy="1015663"/>
          </a:xfrm>
          <a:prstGeom prst="rect">
            <a:avLst/>
          </a:prstGeom>
          <a:noFill/>
        </p:spPr>
        <p:txBody>
          <a:bodyPr wrap="square" rtlCol="0">
            <a:spAutoFit/>
          </a:bodyPr>
          <a:lstStyle/>
          <a:p>
            <a:pPr algn="ctr"/>
            <a:r>
              <a:rPr lang="en-US" sz="6000" dirty="0" smtClean="0">
                <a:solidFill>
                  <a:srgbClr val="002060"/>
                </a:solidFill>
              </a:rPr>
              <a:t>Tell others about us!</a:t>
            </a:r>
            <a:endParaRPr lang="en-US" sz="6000" dirty="0">
              <a:solidFill>
                <a:srgbClr val="002060"/>
              </a:solidFill>
            </a:endParaRPr>
          </a:p>
        </p:txBody>
      </p:sp>
      <p:sp>
        <p:nvSpPr>
          <p:cNvPr id="9" name="TextBox 8"/>
          <p:cNvSpPr txBox="1"/>
          <p:nvPr/>
        </p:nvSpPr>
        <p:spPr>
          <a:xfrm>
            <a:off x="2667000" y="5715000"/>
            <a:ext cx="5105400" cy="769441"/>
          </a:xfrm>
          <a:prstGeom prst="rect">
            <a:avLst/>
          </a:prstGeom>
          <a:noFill/>
        </p:spPr>
        <p:txBody>
          <a:bodyPr wrap="square" rtlCol="0">
            <a:spAutoFit/>
          </a:bodyPr>
          <a:lstStyle/>
          <a:p>
            <a:r>
              <a:rPr lang="en-US" sz="4400" dirty="0" smtClean="0"/>
              <a:t>518-774-0263</a:t>
            </a:r>
            <a:endParaRPr lang="en-US" sz="4400" dirty="0"/>
          </a:p>
        </p:txBody>
      </p:sp>
      <p:sp>
        <p:nvSpPr>
          <p:cNvPr id="12" name="Rectangle 11"/>
          <p:cNvSpPr/>
          <p:nvPr/>
        </p:nvSpPr>
        <p:spPr>
          <a:xfrm>
            <a:off x="4953000" y="3200400"/>
            <a:ext cx="4057586" cy="830997"/>
          </a:xfrm>
          <a:prstGeom prst="rect">
            <a:avLst/>
          </a:prstGeom>
        </p:spPr>
        <p:txBody>
          <a:bodyPr wrap="square">
            <a:spAutoFit/>
          </a:bodyPr>
          <a:lstStyle/>
          <a:p>
            <a:r>
              <a:rPr lang="en-US" sz="2400" dirty="0" smtClean="0"/>
              <a:t>spreading the word of our mission</a:t>
            </a:r>
            <a:endParaRPr lang="en-US" sz="2400" dirty="0"/>
          </a:p>
        </p:txBody>
      </p:sp>
      <p:sp>
        <p:nvSpPr>
          <p:cNvPr id="13" name="Rectangle 12"/>
          <p:cNvSpPr/>
          <p:nvPr/>
        </p:nvSpPr>
        <p:spPr>
          <a:xfrm>
            <a:off x="4991100" y="4191000"/>
            <a:ext cx="1235018" cy="461665"/>
          </a:xfrm>
          <a:prstGeom prst="rect">
            <a:avLst/>
          </a:prstGeom>
        </p:spPr>
        <p:txBody>
          <a:bodyPr wrap="none">
            <a:spAutoFit/>
          </a:bodyPr>
          <a:lstStyle/>
          <a:p>
            <a:r>
              <a:rPr lang="en-US" sz="2400" dirty="0" smtClean="0"/>
              <a:t>workers</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6019800" cy="1143000"/>
          </a:xfrm>
        </p:spPr>
        <p:txBody>
          <a:bodyPr>
            <a:normAutofit/>
          </a:bodyPr>
          <a:lstStyle/>
          <a:p>
            <a:pPr algn="ctr"/>
            <a:r>
              <a:rPr lang="en-US" sz="7200" b="1" dirty="0" smtClean="0"/>
              <a:t>To Support Us</a:t>
            </a:r>
            <a:endParaRPr lang="en-US" sz="7200" b="1" dirty="0"/>
          </a:p>
        </p:txBody>
      </p:sp>
      <p:sp>
        <p:nvSpPr>
          <p:cNvPr id="3" name="Content Placeholder 2"/>
          <p:cNvSpPr>
            <a:spLocks noGrp="1"/>
          </p:cNvSpPr>
          <p:nvPr>
            <p:ph idx="1"/>
          </p:nvPr>
        </p:nvSpPr>
        <p:spPr>
          <a:xfrm>
            <a:off x="457200" y="1935480"/>
            <a:ext cx="8229600" cy="4541520"/>
          </a:xfrm>
        </p:spPr>
        <p:txBody>
          <a:bodyPr>
            <a:normAutofit fontScale="70000" lnSpcReduction="20000"/>
          </a:bodyPr>
          <a:lstStyle/>
          <a:p>
            <a:pPr>
              <a:buNone/>
            </a:pPr>
            <a:r>
              <a:rPr lang="en-US" sz="4800" dirty="0" smtClean="0"/>
              <a:t>Website: </a:t>
            </a:r>
            <a:r>
              <a:rPr lang="en-US" sz="4800" b="1" dirty="0" smtClean="0">
                <a:solidFill>
                  <a:srgbClr val="C00000"/>
                </a:solidFill>
              </a:rPr>
              <a:t>www.cacrelief.org</a:t>
            </a:r>
          </a:p>
          <a:p>
            <a:pPr>
              <a:buNone/>
            </a:pPr>
            <a:endParaRPr lang="en-US" dirty="0" smtClean="0"/>
          </a:p>
          <a:p>
            <a:pPr>
              <a:buNone/>
            </a:pPr>
            <a:r>
              <a:rPr lang="en-US" sz="4800" dirty="0" err="1" smtClean="0"/>
              <a:t>Facebook</a:t>
            </a:r>
            <a:r>
              <a:rPr lang="en-US" sz="4800" dirty="0" smtClean="0"/>
              <a:t>: </a:t>
            </a:r>
            <a:r>
              <a:rPr lang="en-US" sz="4800" dirty="0" smtClean="0">
                <a:solidFill>
                  <a:srgbClr val="C00000"/>
                </a:solidFill>
              </a:rPr>
              <a:t>www.facebook.com/comingalongside</a:t>
            </a:r>
          </a:p>
          <a:p>
            <a:pPr>
              <a:buNone/>
            </a:pPr>
            <a:r>
              <a:rPr lang="en-US" sz="4800" dirty="0" err="1" smtClean="0">
                <a:solidFill>
                  <a:srgbClr val="C00000"/>
                </a:solidFill>
              </a:rPr>
              <a:t>acommunityrelief</a:t>
            </a:r>
            <a:endParaRPr lang="en-US" sz="4800" dirty="0" smtClean="0">
              <a:solidFill>
                <a:srgbClr val="C00000"/>
              </a:solidFill>
            </a:endParaRPr>
          </a:p>
          <a:p>
            <a:pPr>
              <a:buNone/>
            </a:pPr>
            <a:endParaRPr lang="en-US" dirty="0" smtClean="0"/>
          </a:p>
          <a:p>
            <a:pPr>
              <a:buNone/>
            </a:pPr>
            <a:r>
              <a:rPr lang="en-US" sz="4800" b="1" dirty="0" smtClean="0"/>
              <a:t>Contact us:</a:t>
            </a:r>
            <a:r>
              <a:rPr lang="en-US" sz="4800" b="1" dirty="0" smtClean="0">
                <a:solidFill>
                  <a:srgbClr val="C00000"/>
                </a:solidFill>
              </a:rPr>
              <a:t> </a:t>
            </a:r>
          </a:p>
          <a:p>
            <a:pPr algn="ctr">
              <a:buNone/>
            </a:pPr>
            <a:r>
              <a:rPr lang="en-US" sz="6000" b="1" dirty="0" smtClean="0">
                <a:solidFill>
                  <a:srgbClr val="C00000"/>
                </a:solidFill>
              </a:rPr>
              <a:t>518-774-0263</a:t>
            </a:r>
          </a:p>
          <a:p>
            <a:pPr algn="ctr">
              <a:buNone/>
            </a:pPr>
            <a:r>
              <a:rPr lang="en-US" sz="6000" b="1" dirty="0">
                <a:solidFill>
                  <a:srgbClr val="C00000"/>
                </a:solidFill>
              </a:rPr>
              <a:t>i</a:t>
            </a:r>
            <a:r>
              <a:rPr lang="en-US" sz="6000" b="1" dirty="0" smtClean="0">
                <a:solidFill>
                  <a:srgbClr val="C00000"/>
                </a:solidFill>
              </a:rPr>
              <a:t>nfo@cacrelief.org</a:t>
            </a:r>
          </a:p>
        </p:txBody>
      </p:sp>
      <p:pic>
        <p:nvPicPr>
          <p:cNvPr id="4" name="Picture 2"/>
          <p:cNvPicPr>
            <a:picLocks noChangeAspect="1" noChangeArrowheads="1"/>
          </p:cNvPicPr>
          <p:nvPr/>
        </p:nvPicPr>
        <p:blipFill>
          <a:blip r:embed="rId3" cstate="print"/>
          <a:stretch>
            <a:fillRect/>
          </a:stretch>
        </p:blipFill>
        <p:spPr bwMode="auto">
          <a:xfrm>
            <a:off x="6019800" y="762000"/>
            <a:ext cx="2844492" cy="1600200"/>
          </a:xfrm>
          <a:prstGeom prst="rect">
            <a:avLst/>
          </a:prstGeom>
          <a:noFill/>
          <a:ln w="9525">
            <a:noFill/>
            <a:miter lim="800000"/>
            <a:headEnd/>
            <a:tailEnd/>
          </a:ln>
          <a:effectLst/>
        </p:spPr>
      </p:pic>
      <p:sp>
        <p:nvSpPr>
          <p:cNvPr id="5" name="Title 1"/>
          <p:cNvSpPr txBox="1">
            <a:spLocks/>
          </p:cNvSpPr>
          <p:nvPr/>
        </p:nvSpPr>
        <p:spPr>
          <a:xfrm>
            <a:off x="5867400" y="2438400"/>
            <a:ext cx="3505200" cy="856488"/>
          </a:xfrm>
          <a:prstGeom prst="rect">
            <a:avLst/>
          </a:prstGeom>
        </p:spPr>
        <p:txBody>
          <a:bodyPr>
            <a:normAutofit fontScale="37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ysClr val="windowText" lastClr="000000"/>
                </a:solidFill>
                <a:effectLst/>
                <a:uLnTx/>
                <a:uFillTx/>
                <a:latin typeface="+mj-lt"/>
                <a:ea typeface="+mj-ea"/>
                <a:cs typeface="+mj-cs"/>
              </a:rPr>
              <a:t>“Helping those in need because </a:t>
            </a:r>
            <a:r>
              <a:rPr kumimoji="0" lang="en-US" sz="5000" b="0" i="0" u="none" strike="noStrike" kern="1200" cap="none" spc="0" normalizeH="0" baseline="0" noProof="0" dirty="0" smtClean="0">
                <a:ln>
                  <a:noFill/>
                </a:ln>
                <a:solidFill>
                  <a:sysClr val="windowText" lastClr="000000"/>
                </a:solidFill>
                <a:effectLst/>
                <a:uLnTx/>
                <a:uFillTx/>
                <a:latin typeface="+mj-lt"/>
                <a:ea typeface="+mj-ea"/>
                <a:cs typeface="+mj-cs"/>
              </a:rPr>
              <a:t>  of </a:t>
            </a:r>
            <a:r>
              <a:rPr kumimoji="0" lang="en-US" sz="5000" b="0" i="0" u="none" strike="noStrike" kern="1200" cap="none" spc="0" normalizeH="0" baseline="0" noProof="0" dirty="0" smtClean="0">
                <a:ln>
                  <a:noFill/>
                </a:ln>
                <a:solidFill>
                  <a:sysClr val="windowText" lastClr="000000"/>
                </a:solidFill>
                <a:effectLst/>
                <a:uLnTx/>
                <a:uFillTx/>
                <a:latin typeface="+mj-lt"/>
                <a:ea typeface="+mj-ea"/>
                <a:cs typeface="+mj-cs"/>
              </a:rPr>
              <a:t>Christ’s love for us.”</a:t>
            </a:r>
            <a:endParaRPr kumimoji="0" lang="en-US" sz="5000" b="0" i="0" u="none" strike="noStrike" kern="1200" cap="none" spc="0" normalizeH="0" baseline="0" noProof="0" dirty="0">
              <a:ln>
                <a:noFill/>
              </a:ln>
              <a:solidFill>
                <a:sysClr val="windowText" lastClr="00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219200"/>
            <a:ext cx="5715000" cy="4708981"/>
          </a:xfrm>
          <a:prstGeom prst="rect">
            <a:avLst/>
          </a:prstGeom>
          <a:noFill/>
        </p:spPr>
        <p:txBody>
          <a:bodyPr wrap="square" rtlCol="0">
            <a:spAutoFit/>
          </a:bodyPr>
          <a:lstStyle/>
          <a:p>
            <a:pPr algn="ctr"/>
            <a:r>
              <a:rPr lang="en-US" sz="15000" dirty="0" smtClean="0">
                <a:ln w="38100">
                  <a:solidFill>
                    <a:sysClr val="windowText" lastClr="000000"/>
                  </a:solidFill>
                </a:ln>
                <a:solidFill>
                  <a:srgbClr val="FF0000"/>
                </a:solidFill>
              </a:rPr>
              <a:t>Thank you!</a:t>
            </a:r>
            <a:endParaRPr lang="en-US" sz="15000" dirty="0">
              <a:ln w="38100">
                <a:solidFill>
                  <a:sysClr val="windowText" lastClr="000000"/>
                </a:solidFill>
              </a:ln>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848600" cy="2800767"/>
          </a:xfrm>
          <a:prstGeom prst="rect">
            <a:avLst/>
          </a:prstGeom>
        </p:spPr>
        <p:txBody>
          <a:bodyPr wrap="square">
            <a:spAutoFit/>
          </a:bodyPr>
          <a:lstStyle/>
          <a:p>
            <a:pPr marL="0" lvl="1"/>
            <a:r>
              <a:rPr lang="en-US" sz="3200" dirty="0" smtClean="0"/>
              <a:t>	</a:t>
            </a:r>
            <a:r>
              <a:rPr lang="en-US" sz="3600" b="1" i="1" dirty="0" smtClean="0"/>
              <a:t>Our vision </a:t>
            </a:r>
            <a:r>
              <a:rPr lang="en-US" sz="3600" dirty="0" smtClean="0"/>
              <a:t>is to honor God by acquiring supplies and organizing volunteers to help them rebuild their homes and their lives. </a:t>
            </a:r>
          </a:p>
          <a:p>
            <a:pPr>
              <a:buNone/>
            </a:pPr>
            <a:endParaRPr lang="en-US" sz="3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“Helping those in need because of Christ’s love for us.”</a:t>
            </a:r>
            <a:endParaRPr lang="en-US" dirty="0"/>
          </a:p>
        </p:txBody>
      </p:sp>
      <p:pic>
        <p:nvPicPr>
          <p:cNvPr id="4098" name="Picture 2"/>
          <p:cNvPicPr>
            <a:picLocks noGrp="1" noChangeAspect="1" noChangeArrowheads="1"/>
          </p:cNvPicPr>
          <p:nvPr>
            <p:ph idx="1"/>
          </p:nvPr>
        </p:nvPicPr>
        <p:blipFill>
          <a:blip r:embed="rId3" cstate="print"/>
          <a:stretch>
            <a:fillRect/>
          </a:stretch>
        </p:blipFill>
        <p:spPr bwMode="auto">
          <a:xfrm>
            <a:off x="670701" y="1935163"/>
            <a:ext cx="7802598" cy="43894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838200"/>
            <a:ext cx="8229600" cy="3611562"/>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effectLst/>
                <a:uLnTx/>
                <a:uFillTx/>
                <a:latin typeface="+mj-lt"/>
                <a:ea typeface="+mj-ea"/>
                <a:cs typeface="+mj-cs"/>
              </a:rPr>
              <a:t>Prior to the 1930’s, the United States had followed the “English Poor Law,” which gave the responsibility of caring for the poor to the Church, with small government involvement.  </a:t>
            </a:r>
            <a:endParaRPr kumimoji="0" lang="en-US" sz="2800" b="0" i="0" u="none" strike="noStrike" kern="1200" cap="none" spc="0" normalizeH="0" baseline="0" noProof="0" dirty="0">
              <a:ln>
                <a:noFill/>
              </a:ln>
              <a:effectLst/>
              <a:uLnTx/>
              <a:uFillTx/>
              <a:latin typeface="+mj-lt"/>
              <a:ea typeface="+mj-ea"/>
              <a:cs typeface="+mj-cs"/>
            </a:endParaRPr>
          </a:p>
        </p:txBody>
      </p:sp>
      <p:pic>
        <p:nvPicPr>
          <p:cNvPr id="3" name="Picture 4" descr="C:\Users\Rachel\AppData\Local\Microsoft\Windows\Temporary Internet Files\Content.IE5\SO7MXFEP\MC900391062[1].wmf"/>
          <p:cNvPicPr>
            <a:picLocks noChangeAspect="1" noChangeArrowheads="1"/>
          </p:cNvPicPr>
          <p:nvPr/>
        </p:nvPicPr>
        <p:blipFill>
          <a:blip r:embed="rId3" cstate="print"/>
          <a:srcRect/>
          <a:stretch>
            <a:fillRect/>
          </a:stretch>
        </p:blipFill>
        <p:spPr bwMode="auto">
          <a:xfrm>
            <a:off x="533400" y="3124200"/>
            <a:ext cx="3048000" cy="2627690"/>
          </a:xfrm>
          <a:prstGeom prst="rect">
            <a:avLst/>
          </a:prstGeom>
          <a:noFill/>
        </p:spPr>
      </p:pic>
      <p:pic>
        <p:nvPicPr>
          <p:cNvPr id="4" name="Picture 2" descr="C:\Users\Rachel\AppData\Local\Microsoft\Windows\Temporary Internet Files\Content.IE5\3AXSORXK\MC900070852[1].wmf"/>
          <p:cNvPicPr>
            <a:picLocks noChangeAspect="1" noChangeArrowheads="1"/>
          </p:cNvPicPr>
          <p:nvPr/>
        </p:nvPicPr>
        <p:blipFill>
          <a:blip r:embed="rId4" cstate="print"/>
          <a:srcRect/>
          <a:stretch>
            <a:fillRect/>
          </a:stretch>
        </p:blipFill>
        <p:spPr bwMode="auto">
          <a:xfrm>
            <a:off x="4343400" y="3625797"/>
            <a:ext cx="3048000" cy="368405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84238"/>
            <a:ext cx="8229600" cy="3306762"/>
          </a:xfrm>
          <a:prstGeom prst="rect">
            <a:avLst/>
          </a:prstGeom>
        </p:spPr>
        <p:txBody>
          <a:bodyP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effectLst/>
                <a:uLnTx/>
                <a:uFillTx/>
                <a:latin typeface="+mj-lt"/>
                <a:ea typeface="+mj-ea"/>
                <a:cs typeface="+mj-cs"/>
              </a:rPr>
              <a:t/>
            </a:r>
            <a:br>
              <a:rPr kumimoji="0" lang="en-US" sz="5000" b="0" i="0" u="none" strike="noStrike" kern="1200" cap="none" spc="0" normalizeH="0" baseline="0" noProof="0" dirty="0" smtClean="0">
                <a:ln>
                  <a:noFill/>
                </a:ln>
                <a:effectLst/>
                <a:uLnTx/>
                <a:uFillTx/>
                <a:latin typeface="+mj-lt"/>
                <a:ea typeface="+mj-ea"/>
                <a:cs typeface="+mj-cs"/>
              </a:rPr>
            </a:br>
            <a:r>
              <a:rPr kumimoji="0" lang="en-US" sz="5000" b="0" i="0" u="none" strike="noStrike" kern="1200" cap="none" spc="0" normalizeH="0" baseline="0" noProof="0" dirty="0" smtClean="0">
                <a:ln>
                  <a:noFill/>
                </a:ln>
                <a:effectLst/>
                <a:uLnTx/>
                <a:uFillTx/>
                <a:latin typeface="+mj-lt"/>
                <a:ea typeface="+mj-ea"/>
                <a:cs typeface="+mj-cs"/>
              </a:rPr>
              <a:t>In the 1930’s, with the passing of the welfare system we know today, the Church was no longer needed to care for the poor, the widows, and the orphans.</a:t>
            </a:r>
            <a:endParaRPr kumimoji="0" lang="en-US" sz="5000" b="0" i="0" u="none" strike="noStrike" kern="1200" cap="none" spc="0" normalizeH="0" baseline="0" noProof="0" dirty="0">
              <a:ln>
                <a:noFill/>
              </a:ln>
              <a:effectLst/>
              <a:uLnTx/>
              <a:uFillTx/>
              <a:latin typeface="+mj-lt"/>
              <a:ea typeface="+mj-ea"/>
              <a:cs typeface="+mj-cs"/>
            </a:endParaRPr>
          </a:p>
        </p:txBody>
      </p:sp>
      <p:pic>
        <p:nvPicPr>
          <p:cNvPr id="3" name="Picture 4" descr="C:\Users\Rachel\AppData\Local\Microsoft\Windows\Temporary Internet Files\Content.IE5\SO7MXFEP\MC900391062[1].wmf"/>
          <p:cNvPicPr>
            <a:picLocks noChangeAspect="1" noChangeArrowheads="1"/>
          </p:cNvPicPr>
          <p:nvPr/>
        </p:nvPicPr>
        <p:blipFill>
          <a:blip r:embed="rId3" cstate="print"/>
          <a:srcRect/>
          <a:stretch>
            <a:fillRect/>
          </a:stretch>
        </p:blipFill>
        <p:spPr bwMode="auto">
          <a:xfrm>
            <a:off x="304800" y="4025372"/>
            <a:ext cx="3020553" cy="2604028"/>
          </a:xfrm>
          <a:prstGeom prst="rect">
            <a:avLst/>
          </a:prstGeom>
          <a:noFill/>
        </p:spPr>
      </p:pic>
      <p:pic>
        <p:nvPicPr>
          <p:cNvPr id="4" name="Picture 6" descr="C:\Users\Rachel\AppData\Local\Microsoft\Windows\Temporary Internet Files\Content.IE5\3AXSORXK\MC900297141[1].wmf"/>
          <p:cNvPicPr>
            <a:picLocks noChangeAspect="1" noChangeArrowheads="1"/>
          </p:cNvPicPr>
          <p:nvPr/>
        </p:nvPicPr>
        <p:blipFill>
          <a:blip r:embed="rId4" cstate="print"/>
          <a:srcRect/>
          <a:stretch>
            <a:fillRect/>
          </a:stretch>
        </p:blipFill>
        <p:spPr bwMode="auto">
          <a:xfrm>
            <a:off x="3352800" y="4572000"/>
            <a:ext cx="1958645" cy="1313078"/>
          </a:xfrm>
          <a:prstGeom prst="rect">
            <a:avLst/>
          </a:prstGeom>
          <a:noFill/>
        </p:spPr>
      </p:pic>
      <p:pic>
        <p:nvPicPr>
          <p:cNvPr id="5" name="Picture 10" descr="C:\Users\Rachel\AppData\Local\Microsoft\Windows\Temporary Internet Files\Content.IE5\79GBLO4U\MC900391388[1].wmf"/>
          <p:cNvPicPr>
            <a:picLocks noChangeAspect="1" noChangeArrowheads="1"/>
          </p:cNvPicPr>
          <p:nvPr/>
        </p:nvPicPr>
        <p:blipFill>
          <a:blip r:embed="rId5" cstate="print"/>
          <a:srcRect/>
          <a:stretch>
            <a:fillRect/>
          </a:stretch>
        </p:blipFill>
        <p:spPr bwMode="auto">
          <a:xfrm>
            <a:off x="5334000" y="3962400"/>
            <a:ext cx="3399900" cy="27432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838200"/>
            <a:ext cx="8229600" cy="18288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effectLst/>
                <a:uLnTx/>
                <a:uFillTx/>
                <a:latin typeface="+mj-lt"/>
                <a:ea typeface="+mj-ea"/>
                <a:cs typeface="+mj-cs"/>
              </a:rPr>
              <a:t>Because of</a:t>
            </a:r>
            <a:r>
              <a:rPr kumimoji="0" lang="en-US" sz="5000" b="0" i="0" u="none" strike="noStrike" kern="1200" cap="none" spc="0" normalizeH="0" noProof="0" dirty="0" smtClean="0">
                <a:ln>
                  <a:noFill/>
                </a:ln>
                <a:effectLst/>
                <a:uLnTx/>
                <a:uFillTx/>
                <a:latin typeface="+mj-lt"/>
                <a:ea typeface="+mj-ea"/>
                <a:cs typeface="+mj-cs"/>
              </a:rPr>
              <a:t> this </a:t>
            </a:r>
            <a:r>
              <a:rPr kumimoji="0" lang="en-US" sz="5000" b="0" i="0" u="none" strike="noStrike" kern="1200" cap="none" spc="0" normalizeH="0" baseline="0" noProof="0" dirty="0" smtClean="0">
                <a:ln>
                  <a:noFill/>
                </a:ln>
                <a:effectLst/>
                <a:uLnTx/>
                <a:uFillTx/>
                <a:latin typeface="+mj-lt"/>
                <a:ea typeface="+mj-ea"/>
                <a:cs typeface="+mj-cs"/>
              </a:rPr>
              <a:t>the Church is not relied on to help those in need to the extent that</a:t>
            </a:r>
            <a:r>
              <a:rPr kumimoji="0" lang="en-US" sz="5000" b="0" i="0" u="none" strike="noStrike" kern="1200" cap="none" spc="0" normalizeH="0" noProof="0" dirty="0" smtClean="0">
                <a:ln>
                  <a:noFill/>
                </a:ln>
                <a:effectLst/>
                <a:uLnTx/>
                <a:uFillTx/>
                <a:latin typeface="+mj-lt"/>
                <a:ea typeface="+mj-ea"/>
                <a:cs typeface="+mj-cs"/>
              </a:rPr>
              <a:t> it</a:t>
            </a:r>
            <a:r>
              <a:rPr lang="en-US" sz="5000" dirty="0" smtClean="0">
                <a:latin typeface="+mj-lt"/>
                <a:ea typeface="+mj-ea"/>
                <a:cs typeface="+mj-cs"/>
              </a:rPr>
              <a:t> </a:t>
            </a:r>
            <a:r>
              <a:rPr kumimoji="0" lang="en-US" sz="5000" b="0" i="0" u="none" strike="noStrike" kern="1200" cap="none" spc="0" normalizeH="0" baseline="0" noProof="0" dirty="0" smtClean="0">
                <a:ln>
                  <a:noFill/>
                </a:ln>
                <a:effectLst/>
                <a:uLnTx/>
                <a:uFillTx/>
                <a:latin typeface="+mj-lt"/>
                <a:ea typeface="+mj-ea"/>
                <a:cs typeface="+mj-cs"/>
              </a:rPr>
              <a:t>once was.</a:t>
            </a:r>
            <a:endParaRPr kumimoji="0" lang="en-US" sz="5000" b="0" i="0" u="none" strike="noStrike" kern="1200" cap="none" spc="0" normalizeH="0" baseline="0" noProof="0" dirty="0">
              <a:ln>
                <a:noFill/>
              </a:ln>
              <a:effectLst/>
              <a:uLnTx/>
              <a:uFillTx/>
              <a:latin typeface="+mj-lt"/>
              <a:ea typeface="+mj-ea"/>
              <a:cs typeface="+mj-cs"/>
            </a:endParaRPr>
          </a:p>
        </p:txBody>
      </p:sp>
      <p:pic>
        <p:nvPicPr>
          <p:cNvPr id="3" name="Picture 10" descr="C:\Users\Rachel\AppData\Local\Microsoft\Windows\Temporary Internet Files\Content.IE5\79GBLO4U\MC900391388[1].wmf"/>
          <p:cNvPicPr>
            <a:picLocks noChangeAspect="1" noChangeArrowheads="1"/>
          </p:cNvPicPr>
          <p:nvPr/>
        </p:nvPicPr>
        <p:blipFill>
          <a:blip r:embed="rId3" cstate="print"/>
          <a:srcRect/>
          <a:stretch>
            <a:fillRect/>
          </a:stretch>
        </p:blipFill>
        <p:spPr bwMode="auto">
          <a:xfrm>
            <a:off x="1143000" y="2529123"/>
            <a:ext cx="6781800" cy="5471877"/>
          </a:xfrm>
          <a:prstGeom prst="rect">
            <a:avLst/>
          </a:prstGeom>
          <a:noFill/>
        </p:spPr>
      </p:pic>
      <p:pic>
        <p:nvPicPr>
          <p:cNvPr id="4" name="Picture 3" descr="C:\Users\Rachel\AppData\Local\Microsoft\Windows\Temporary Internet Files\Content.IE5\3AXSORXK\MC900155008[1].wmf"/>
          <p:cNvPicPr>
            <a:picLocks noChangeAspect="1" noChangeArrowheads="1"/>
          </p:cNvPicPr>
          <p:nvPr/>
        </p:nvPicPr>
        <p:blipFill>
          <a:blip r:embed="rId4" cstate="print"/>
          <a:srcRect/>
          <a:stretch>
            <a:fillRect/>
          </a:stretch>
        </p:blipFill>
        <p:spPr bwMode="auto">
          <a:xfrm>
            <a:off x="3505200" y="4448419"/>
            <a:ext cx="2161946" cy="240958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08038"/>
            <a:ext cx="8229600" cy="3078162"/>
          </a:xfrm>
          <a:prstGeom prst="rect">
            <a:avLst/>
          </a:prstGeom>
        </p:spPr>
        <p:txBody>
          <a:bodyPr>
            <a:normAutofit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effectLst/>
                <a:uLnTx/>
                <a:uFillTx/>
                <a:latin typeface="+mj-lt"/>
                <a:ea typeface="+mj-ea"/>
                <a:cs typeface="+mj-cs"/>
              </a:rPr>
              <a:t>Few people turn to the Church for </a:t>
            </a:r>
            <a:r>
              <a:rPr kumimoji="0" lang="en-US" sz="5000" i="0" u="none" strike="noStrike" kern="1200" cap="none" spc="0" normalizeH="0" baseline="0" noProof="0" dirty="0" smtClean="0">
                <a:ln>
                  <a:noFill/>
                </a:ln>
                <a:effectLst/>
                <a:uLnTx/>
                <a:uFillTx/>
                <a:latin typeface="+mj-lt"/>
                <a:ea typeface="+mj-ea"/>
                <a:cs typeface="+mj-cs"/>
              </a:rPr>
              <a:t>help</a:t>
            </a:r>
            <a:r>
              <a:rPr kumimoji="0" lang="en-US" sz="5000" b="0" i="0" u="none" strike="noStrike" kern="1200" cap="none" spc="0" normalizeH="0" baseline="0" noProof="0" dirty="0" smtClean="0">
                <a:ln>
                  <a:noFill/>
                </a:ln>
                <a:effectLst/>
                <a:uLnTx/>
                <a:uFillTx/>
                <a:latin typeface="+mj-lt"/>
                <a:ea typeface="+mj-ea"/>
                <a:cs typeface="+mj-cs"/>
              </a:rPr>
              <a:t> anymore.</a:t>
            </a:r>
            <a:r>
              <a:rPr kumimoji="0" lang="en-US" sz="5000" b="0" i="0" u="none" strike="noStrike" kern="1200" cap="none" spc="0" normalizeH="0" baseline="0" noProof="0" dirty="0" smtClean="0">
                <a:ln>
                  <a:noFill/>
                </a:ln>
                <a:solidFill>
                  <a:schemeClr val="tx2"/>
                </a:solidFill>
                <a:effectLst/>
                <a:uLnTx/>
                <a:uFillTx/>
                <a:latin typeface="+mj-lt"/>
                <a:ea typeface="+mj-ea"/>
                <a:cs typeface="+mj-cs"/>
              </a:rPr>
              <a:t/>
            </a:r>
            <a:br>
              <a:rPr kumimoji="0" lang="en-US" sz="5000" b="0" i="0" u="none" strike="noStrike" kern="1200" cap="none" spc="0" normalizeH="0" baseline="0" noProof="0" dirty="0" smtClean="0">
                <a:ln>
                  <a:noFill/>
                </a:ln>
                <a:solidFill>
                  <a:schemeClr val="tx2"/>
                </a:solidFill>
                <a:effectLst/>
                <a:uLnTx/>
                <a:uFillTx/>
                <a:latin typeface="+mj-lt"/>
                <a:ea typeface="+mj-ea"/>
                <a:cs typeface="+mj-cs"/>
              </a:rPr>
            </a:br>
            <a:r>
              <a:rPr kumimoji="0" lang="en-US" sz="5000" b="0" i="0" u="none" strike="noStrike" kern="1200" cap="none" spc="0" normalizeH="0" baseline="0" noProof="0" dirty="0" smtClean="0">
                <a:ln>
                  <a:noFill/>
                </a:ln>
                <a:solidFill>
                  <a:schemeClr val="tx2"/>
                </a:solidFill>
                <a:effectLst/>
                <a:uLnTx/>
                <a:uFillTx/>
                <a:latin typeface="+mj-lt"/>
                <a:ea typeface="+mj-ea"/>
                <a:cs typeface="+mj-cs"/>
              </a:rPr>
              <a:t/>
            </a:r>
            <a:br>
              <a:rPr kumimoji="0" lang="en-US" sz="5000" b="0" i="0" u="none" strike="noStrike" kern="1200" cap="none" spc="0" normalizeH="0" baseline="0" noProof="0" dirty="0" smtClean="0">
                <a:ln>
                  <a:noFill/>
                </a:ln>
                <a:solidFill>
                  <a:schemeClr val="tx2"/>
                </a:solidFill>
                <a:effectLst/>
                <a:uLnTx/>
                <a:uFillTx/>
                <a:latin typeface="+mj-lt"/>
                <a:ea typeface="+mj-ea"/>
                <a:cs typeface="+mj-cs"/>
              </a:rPr>
            </a:br>
            <a:r>
              <a:rPr kumimoji="0" lang="en-US" sz="5000" b="0" i="0" u="none" strike="noStrike" kern="1200" cap="none" spc="0" normalizeH="0" baseline="0" noProof="0" dirty="0" smtClean="0">
                <a:ln>
                  <a:noFill/>
                </a:ln>
                <a:solidFill>
                  <a:schemeClr val="tx2"/>
                </a:solidFill>
                <a:effectLst/>
                <a:uLnTx/>
                <a:uFillTx/>
                <a:latin typeface="+mj-lt"/>
                <a:ea typeface="+mj-ea"/>
                <a:cs typeface="+mj-cs"/>
              </a:rPr>
              <a:t>               		</a:t>
            </a:r>
            <a:r>
              <a:rPr kumimoji="0" lang="en-US" sz="5000" b="0" i="0" u="none" strike="noStrike" kern="1200" cap="none" spc="0" normalizeH="0" noProof="0" dirty="0" smtClean="0">
                <a:ln>
                  <a:noFill/>
                </a:ln>
                <a:solidFill>
                  <a:schemeClr val="tx2"/>
                </a:solidFill>
                <a:effectLst/>
                <a:uLnTx/>
                <a:uFillTx/>
                <a:latin typeface="+mj-lt"/>
                <a:ea typeface="+mj-ea"/>
                <a:cs typeface="+mj-cs"/>
              </a:rPr>
              <a:t>  </a:t>
            </a:r>
            <a:r>
              <a:rPr kumimoji="0" lang="en-US" sz="5000" b="0" i="0" u="none" strike="noStrike" kern="1200" cap="none" spc="0" normalizeH="0" noProof="0" dirty="0" smtClean="0">
                <a:ln>
                  <a:noFill/>
                </a:ln>
                <a:effectLst/>
                <a:uLnTx/>
                <a:uFillTx/>
                <a:latin typeface="+mj-lt"/>
                <a:ea typeface="+mj-ea"/>
                <a:cs typeface="+mj-cs"/>
              </a:rPr>
              <a:t> </a:t>
            </a:r>
            <a:r>
              <a:rPr kumimoji="0" lang="en-US" sz="5000" b="0" i="0" u="none" strike="noStrike" kern="1200" cap="none" spc="0" normalizeH="0" baseline="0" noProof="0" dirty="0" smtClean="0">
                <a:ln>
                  <a:noFill/>
                </a:ln>
                <a:effectLst/>
                <a:uLnTx/>
                <a:uFillTx/>
                <a:latin typeface="+mj-lt"/>
                <a:ea typeface="+mj-ea"/>
                <a:cs typeface="+mj-cs"/>
              </a:rPr>
              <a:t>Church’s</a:t>
            </a:r>
            <a:endParaRPr kumimoji="0" lang="en-US" sz="5000" b="0" i="0" u="none" strike="noStrike" kern="1200" cap="none" spc="0" normalizeH="0" baseline="0" noProof="0" dirty="0">
              <a:ln>
                <a:noFill/>
              </a:ln>
              <a:effectLst/>
              <a:uLnTx/>
              <a:uFillTx/>
              <a:latin typeface="+mj-lt"/>
              <a:ea typeface="+mj-ea"/>
              <a:cs typeface="+mj-cs"/>
            </a:endParaRPr>
          </a:p>
        </p:txBody>
      </p:sp>
      <p:pic>
        <p:nvPicPr>
          <p:cNvPr id="3" name="Picture 4" descr="C:\Users\Rachel\AppData\Local\Microsoft\Windows\Temporary Internet Files\Content.IE5\SO7MXFEP\MC900391062[1].wmf"/>
          <p:cNvPicPr>
            <a:picLocks noChangeAspect="1" noChangeArrowheads="1"/>
          </p:cNvPicPr>
          <p:nvPr/>
        </p:nvPicPr>
        <p:blipFill>
          <a:blip r:embed="rId3" cstate="print"/>
          <a:srcRect/>
          <a:stretch>
            <a:fillRect/>
          </a:stretch>
        </p:blipFill>
        <p:spPr bwMode="auto">
          <a:xfrm>
            <a:off x="-1219200" y="2971800"/>
            <a:ext cx="4772979" cy="4114800"/>
          </a:xfrm>
          <a:prstGeom prst="rect">
            <a:avLst/>
          </a:prstGeom>
          <a:noFill/>
        </p:spPr>
      </p:pic>
      <p:pic>
        <p:nvPicPr>
          <p:cNvPr id="4" name="Picture 11" descr="C:\Users\Rachel\AppData\Local\Microsoft\Windows\Temporary Internet Files\Content.IE5\3AXSORXK\MC900155008[1].wmf"/>
          <p:cNvPicPr>
            <a:picLocks noChangeAspect="1" noChangeArrowheads="1"/>
          </p:cNvPicPr>
          <p:nvPr/>
        </p:nvPicPr>
        <p:blipFill>
          <a:blip r:embed="rId4" cstate="print"/>
          <a:srcRect/>
          <a:stretch>
            <a:fillRect/>
          </a:stretch>
        </p:blipFill>
        <p:spPr bwMode="auto">
          <a:xfrm>
            <a:off x="4267200" y="3563259"/>
            <a:ext cx="2819400" cy="314234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Rachel\AppData\Local\Microsoft\Windows\Temporary Internet Files\Content.IE5\SO7MXFEP\MC900391062[1].wmf"/>
          <p:cNvPicPr>
            <a:picLocks noChangeAspect="1" noChangeArrowheads="1"/>
          </p:cNvPicPr>
          <p:nvPr/>
        </p:nvPicPr>
        <p:blipFill>
          <a:blip r:embed="rId3" cstate="print"/>
          <a:srcRect/>
          <a:stretch>
            <a:fillRect/>
          </a:stretch>
        </p:blipFill>
        <p:spPr bwMode="auto">
          <a:xfrm>
            <a:off x="5715000" y="1600200"/>
            <a:ext cx="3020553" cy="2604028"/>
          </a:xfrm>
          <a:prstGeom prst="rect">
            <a:avLst/>
          </a:prstGeom>
          <a:noFill/>
        </p:spPr>
      </p:pic>
      <p:pic>
        <p:nvPicPr>
          <p:cNvPr id="3" name="Picture 10" descr="C:\Users\Rachel\AppData\Local\Microsoft\Windows\Temporary Internet Files\Content.IE5\79GBLO4U\MC900391388[1].wmf"/>
          <p:cNvPicPr>
            <a:picLocks noChangeAspect="1" noChangeArrowheads="1"/>
          </p:cNvPicPr>
          <p:nvPr/>
        </p:nvPicPr>
        <p:blipFill>
          <a:blip r:embed="rId4" cstate="print"/>
          <a:srcRect/>
          <a:stretch>
            <a:fillRect/>
          </a:stretch>
        </p:blipFill>
        <p:spPr bwMode="auto">
          <a:xfrm>
            <a:off x="152400" y="1752600"/>
            <a:ext cx="3399900" cy="2743200"/>
          </a:xfrm>
          <a:prstGeom prst="rect">
            <a:avLst/>
          </a:prstGeom>
          <a:noFill/>
        </p:spPr>
      </p:pic>
      <p:sp>
        <p:nvSpPr>
          <p:cNvPr id="8" name="Right Arrow 7"/>
          <p:cNvSpPr/>
          <p:nvPr/>
        </p:nvSpPr>
        <p:spPr>
          <a:xfrm>
            <a:off x="3810000" y="3048000"/>
            <a:ext cx="1828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505200" y="2590800"/>
            <a:ext cx="1981200" cy="646331"/>
          </a:xfrm>
          <a:prstGeom prst="rect">
            <a:avLst/>
          </a:prstGeom>
          <a:noFill/>
        </p:spPr>
        <p:txBody>
          <a:bodyPr wrap="square" rtlCol="0">
            <a:spAutoFit/>
          </a:bodyPr>
          <a:lstStyle/>
          <a:p>
            <a:pPr algn="ctr"/>
            <a:r>
              <a:rPr lang="en-US" sz="3600" dirty="0" smtClean="0"/>
              <a:t>Reclaim</a:t>
            </a:r>
            <a:endParaRPr lang="en-US" sz="3600" dirty="0"/>
          </a:p>
        </p:txBody>
      </p:sp>
      <p:sp>
        <p:nvSpPr>
          <p:cNvPr id="10" name="TextBox 9"/>
          <p:cNvSpPr txBox="1"/>
          <p:nvPr/>
        </p:nvSpPr>
        <p:spPr>
          <a:xfrm>
            <a:off x="3657600" y="3429000"/>
            <a:ext cx="1752600" cy="646331"/>
          </a:xfrm>
          <a:prstGeom prst="rect">
            <a:avLst/>
          </a:prstGeom>
          <a:noFill/>
        </p:spPr>
        <p:txBody>
          <a:bodyPr wrap="square" rtlCol="0">
            <a:spAutoFit/>
          </a:bodyPr>
          <a:lstStyle/>
          <a:p>
            <a:pPr algn="ctr"/>
            <a:r>
              <a:rPr lang="en-US" sz="3600" dirty="0" smtClean="0"/>
              <a:t>Mission</a:t>
            </a:r>
            <a:endParaRPr lang="en-US" sz="3600" dirty="0"/>
          </a:p>
        </p:txBody>
      </p:sp>
      <p:sp>
        <p:nvSpPr>
          <p:cNvPr id="5" name="TextBox 4"/>
          <p:cNvSpPr txBox="1"/>
          <p:nvPr/>
        </p:nvSpPr>
        <p:spPr>
          <a:xfrm>
            <a:off x="838200" y="4724400"/>
            <a:ext cx="7162800" cy="1938992"/>
          </a:xfrm>
          <a:prstGeom prst="rect">
            <a:avLst/>
          </a:prstGeom>
          <a:noFill/>
        </p:spPr>
        <p:txBody>
          <a:bodyPr wrap="square" rtlCol="0">
            <a:spAutoFit/>
          </a:bodyPr>
          <a:lstStyle/>
          <a:p>
            <a:pPr algn="ctr"/>
            <a:r>
              <a:rPr lang="en-US" sz="4000" dirty="0" smtClean="0">
                <a:latin typeface="+mj-lt"/>
              </a:rPr>
              <a:t>Our vision is to reawaken the Church to its calling to reach out to those in need.</a:t>
            </a:r>
            <a:endParaRPr lang="en-US" sz="4000"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447800"/>
            <a:ext cx="7696200" cy="3785652"/>
          </a:xfrm>
          <a:prstGeom prst="rect">
            <a:avLst/>
          </a:prstGeom>
          <a:noFill/>
        </p:spPr>
        <p:txBody>
          <a:bodyPr wrap="square" rtlCol="0">
            <a:spAutoFit/>
          </a:bodyPr>
          <a:lstStyle/>
          <a:p>
            <a:pPr algn="ctr"/>
            <a:r>
              <a:rPr lang="en-US" sz="4000" b="1" dirty="0" smtClean="0"/>
              <a:t>Matthew 25: 34-40</a:t>
            </a:r>
          </a:p>
          <a:p>
            <a:pPr algn="ctr"/>
            <a:r>
              <a:rPr lang="en-US" sz="4000" dirty="0" smtClean="0"/>
              <a:t>Then the King will say to those on his right, </a:t>
            </a:r>
            <a:r>
              <a:rPr lang="en-US" sz="4000" i="1" dirty="0" smtClean="0"/>
              <a:t>“Come, you who are blessed by my Father, inherit the Kingdom prepared for you from the creation of the world. </a:t>
            </a:r>
            <a:endParaRPr lang="en-US" sz="4000"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5024</TotalTime>
  <Words>876</Words>
  <Application>Microsoft Office PowerPoint</Application>
  <PresentationFormat>On-screen Show (4:3)</PresentationFormat>
  <Paragraphs>63</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 </vt:lpstr>
      <vt:lpstr>PowerPoint Presentation</vt:lpstr>
      <vt:lpstr>“Helping those in need because of Christ’s love for 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 Support Us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Coming Alongside:             A Community Relief</dc:title>
  <dc:creator>Rachel</dc:creator>
  <cp:lastModifiedBy>The Gordon's</cp:lastModifiedBy>
  <cp:revision>84</cp:revision>
  <dcterms:created xsi:type="dcterms:W3CDTF">2012-10-11T04:15:04Z</dcterms:created>
  <dcterms:modified xsi:type="dcterms:W3CDTF">2017-03-30T00:01:00Z</dcterms:modified>
</cp:coreProperties>
</file>